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128787" y="32390205"/>
            <a:ext cx="7242629" cy="8826375"/>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15355" r="15355"/>
            <a:stretch/>
          </p:blipFill>
          <p:spPr>
            <a:xfrm>
              <a:off x="4088044" y="18669693"/>
              <a:ext cx="8574294" cy="9525519"/>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5"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3037" y="18478204"/>
              <a:ext cx="11459992" cy="9957549"/>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1980 Ph.D. Computer Science</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1999 MIT Professor</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Editor of the journal </a:t>
            </a:r>
            <a:r>
              <a:rPr lang="en-US" sz="5000" b="1" i="1" dirty="0">
                <a:ln w="38100">
                  <a:solidFill>
                    <a:srgbClr val="3E3A00"/>
                  </a:solidFill>
                </a:ln>
                <a:solidFill>
                  <a:srgbClr val="FFFF29"/>
                </a:solidFill>
                <a:latin typeface="OCR A Extended" panose="02010509020102010303" pitchFamily="50" charset="0"/>
              </a:rPr>
              <a:t>IEEE Transactions on Software Engineering</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Studied aircraft collision-avoidance systems and radiation therapy machines</a:t>
            </a: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212185" y="8615190"/>
              <a:ext cx="5092927" cy="698538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6000" b="1" dirty="0">
                <a:ln w="38100">
                  <a:solidFill>
                    <a:srgbClr val="3E3A00"/>
                  </a:solidFill>
                </a:ln>
                <a:solidFill>
                  <a:srgbClr val="FFFF29"/>
                </a:solidFill>
                <a:latin typeface="OCR A Extended" panose="02010509020102010303" pitchFamily="50" charset="0"/>
              </a:rPr>
              <a:t>Started a new area of research, software safety, which is concerned with the problems of building software for real-time systems where failures can result in loss of life or property.</a:t>
            </a:r>
            <a:endParaRPr lang="en-US" sz="60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19" name="TextBox 18"/>
          <p:cNvSpPr txBox="1"/>
          <p:nvPr/>
        </p:nvSpPr>
        <p:spPr>
          <a:xfrm>
            <a:off x="1670095" y="6354352"/>
            <a:ext cx="11478891" cy="5478423"/>
          </a:xfrm>
          <a:prstGeom prst="rect">
            <a:avLst/>
          </a:prstGeom>
          <a:noFill/>
        </p:spPr>
        <p:txBody>
          <a:bodyPr wrap="square" rtlCol="0">
            <a:spAutoFit/>
            <a:scene3d>
              <a:camera prst="orthographicFront">
                <a:rot lat="0" lon="21599974" rev="0"/>
              </a:camera>
              <a:lightRig rig="threePt" dir="t"/>
            </a:scene3d>
          </a:bodyPr>
          <a:lstStyle/>
          <a:p>
            <a:pPr algn="ctr"/>
            <a:r>
              <a:rPr lang="en-US" sz="17500" dirty="0">
                <a:ln w="101600">
                  <a:solidFill>
                    <a:srgbClr val="464100"/>
                  </a:solidFill>
                </a:ln>
                <a:solidFill>
                  <a:srgbClr val="FFFF29"/>
                </a:solidFill>
                <a:latin typeface="Magneto" panose="04030805050802020D02" pitchFamily="82" charset="0"/>
              </a:rPr>
              <a:t>Nancy </a:t>
            </a:r>
            <a:r>
              <a:rPr lang="en-US" sz="17500" dirty="0" err="1">
                <a:ln w="101600">
                  <a:solidFill>
                    <a:srgbClr val="464100"/>
                  </a:solidFill>
                </a:ln>
                <a:solidFill>
                  <a:srgbClr val="FFFF29"/>
                </a:solidFill>
                <a:latin typeface="Magneto" panose="04030805050802020D02" pitchFamily="82" charset="0"/>
              </a:rPr>
              <a:t>Leveson</a:t>
            </a:r>
            <a:endParaRPr lang="en-US" sz="12000" dirty="0">
              <a:ln w="101600">
                <a:solidFill>
                  <a:srgbClr val="464100"/>
                </a:solidFill>
              </a:ln>
              <a:solidFill>
                <a:srgbClr val="FFFF29"/>
              </a:solidFill>
              <a:latin typeface="Magneto" panose="04030805050802020D02" pitchFamily="82"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885420" y="31010245"/>
            <a:ext cx="13495705" cy="9741128"/>
          </a:xfrm>
          <a:prstGeom prst="rect">
            <a:avLst/>
          </a:prstGeom>
        </p:spPr>
        <p:txBody>
          <a:bodyPr wrap="square">
            <a:spAutoFit/>
          </a:bodyPr>
          <a:lstStyle/>
          <a:p>
            <a:pPr lvl="0"/>
            <a:r>
              <a:rPr lang="en-US" sz="5700" b="1" spc="-100" dirty="0">
                <a:ln w="38100">
                  <a:solidFill>
                    <a:srgbClr val="3E3A00"/>
                  </a:solidFill>
                </a:ln>
                <a:solidFill>
                  <a:srgbClr val="FFFF29"/>
                </a:solidFill>
                <a:latin typeface="OCR A Extended" panose="02010509020102010303" pitchFamily="50" charset="0"/>
              </a:rPr>
              <a:t>Prof. </a:t>
            </a:r>
            <a:r>
              <a:rPr lang="en-US" sz="5700" b="1" spc="-100" dirty="0" err="1">
                <a:ln w="38100">
                  <a:solidFill>
                    <a:srgbClr val="3E3A00"/>
                  </a:solidFill>
                </a:ln>
                <a:solidFill>
                  <a:srgbClr val="FFFF29"/>
                </a:solidFill>
                <a:latin typeface="OCR A Extended" panose="02010509020102010303" pitchFamily="50" charset="0"/>
              </a:rPr>
              <a:t>Leveson</a:t>
            </a:r>
            <a:r>
              <a:rPr lang="en-US" sz="5700" b="1" spc="-100" dirty="0">
                <a:ln w="38100">
                  <a:solidFill>
                    <a:srgbClr val="3E3A00"/>
                  </a:solidFill>
                </a:ln>
                <a:solidFill>
                  <a:srgbClr val="FFFF29"/>
                </a:solidFill>
                <a:latin typeface="OCR A Extended" panose="02010509020102010303" pitchFamily="50" charset="0"/>
              </a:rPr>
              <a:t> conducts research on all aspects of system safety including design, operations, management, and social aspects and consults extensively in many industries, including aerospace, transportation, chemical plants, medical devices, nuclear power, hospitals, and oil and gas production.</a:t>
            </a: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976CE-E81A-4285-AE6E-F60019E3FA6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3.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3166</TotalTime>
  <Words>232</Words>
  <Application>Microsoft Office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38</cp:revision>
  <cp:lastPrinted>2017-04-25T16:21:30Z</cp:lastPrinted>
  <dcterms:created xsi:type="dcterms:W3CDTF">2017-03-17T13:28:24Z</dcterms:created>
  <dcterms:modified xsi:type="dcterms:W3CDTF">2021-02-26T16:15:41Z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